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12192000"/>
  <p:notesSz cx="6858000" cy="9144000"/>
  <p:embeddedFontLst>
    <p:embeddedFont>
      <p:font typeface="Play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408">
          <p15:clr>
            <a:srgbClr val="A4A3A4"/>
          </p15:clr>
        </p15:guide>
        <p15:guide id="3" pos="73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408"/>
        <p:guide pos="734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lay-bold.fntdata"/><Relationship Id="rId27" Type="http://schemas.openxmlformats.org/officeDocument/2006/relationships/font" Target="fonts/Pl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Relationship Id="rId4" Type="http://schemas.openxmlformats.org/officeDocument/2006/relationships/image" Target="../media/image21.jpg"/><Relationship Id="rId5" Type="http://schemas.openxmlformats.org/officeDocument/2006/relationships/image" Target="../media/image1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0" y="4"/>
            <a:ext cx="12192000" cy="985424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Jelly Bean Airlines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0" y="5579917"/>
            <a:ext cx="12192000" cy="1278079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A Comprehensive Analysis of Aircraft Fatality Risk in the U.S.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March 8, 2024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We Defined a Unifying Risk Metric</a:t>
            </a:r>
            <a:endParaRPr/>
          </a:p>
        </p:txBody>
      </p:sp>
      <p:sp>
        <p:nvSpPr>
          <p:cNvPr id="203" name="Google Shape;203;p22"/>
          <p:cNvSpPr txBox="1"/>
          <p:nvPr/>
        </p:nvSpPr>
        <p:spPr>
          <a:xfrm>
            <a:off x="838200" y="4542182"/>
            <a:ext cx="10515600" cy="12423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helped us have a standardized risk metric to compare risk across the 3-Level Analysis we completed.</a:t>
            </a:r>
            <a:endParaRPr/>
          </a:p>
        </p:txBody>
      </p:sp>
      <p:grpSp>
        <p:nvGrpSpPr>
          <p:cNvPr id="204" name="Google Shape;204;p22"/>
          <p:cNvGrpSpPr/>
          <p:nvPr/>
        </p:nvGrpSpPr>
        <p:grpSpPr>
          <a:xfrm>
            <a:off x="1143000" y="1987826"/>
            <a:ext cx="10058400" cy="1977887"/>
            <a:chOff x="1143000" y="1987826"/>
            <a:chExt cx="10058400" cy="1977887"/>
          </a:xfrm>
        </p:grpSpPr>
        <p:sp>
          <p:nvSpPr>
            <p:cNvPr id="205" name="Google Shape;205;p22"/>
            <p:cNvSpPr/>
            <p:nvPr/>
          </p:nvSpPr>
          <p:spPr>
            <a:xfrm>
              <a:off x="1143000" y="1987826"/>
              <a:ext cx="10058400" cy="1977887"/>
            </a:xfrm>
            <a:prstGeom prst="rect">
              <a:avLst/>
            </a:prstGeom>
            <a:solidFill>
              <a:srgbClr val="D8F2CF">
                <a:alpha val="24705"/>
              </a:srgbClr>
            </a:solidFill>
            <a:ln cap="flat" cmpd="sng" w="19050">
              <a:solidFill>
                <a:srgbClr val="082836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127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6" name="Google Shape;206;p22"/>
            <p:cNvGrpSpPr/>
            <p:nvPr/>
          </p:nvGrpSpPr>
          <p:grpSpPr>
            <a:xfrm>
              <a:off x="1364146" y="2166730"/>
              <a:ext cx="9463708" cy="1587863"/>
              <a:chOff x="2196548" y="2361581"/>
              <a:chExt cx="9463708" cy="1323439"/>
            </a:xfrm>
          </p:grpSpPr>
          <p:sp>
            <p:nvSpPr>
              <p:cNvPr id="207" name="Google Shape;207;p22"/>
              <p:cNvSpPr/>
              <p:nvPr/>
            </p:nvSpPr>
            <p:spPr>
              <a:xfrm>
                <a:off x="5119481" y="2569391"/>
                <a:ext cx="921025" cy="907819"/>
              </a:xfrm>
              <a:prstGeom prst="mathEqual">
                <a:avLst>
                  <a:gd fmla="val 23520" name="adj1"/>
                  <a:gd fmla="val 11760" name="adj2"/>
                </a:avLst>
              </a:prstGeom>
              <a:solidFill>
                <a:schemeClr val="dk1"/>
              </a:solidFill>
              <a:ln cap="flat" cmpd="sng" w="19050">
                <a:solidFill>
                  <a:srgbClr val="082836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22"/>
              <p:cNvSpPr txBox="1"/>
              <p:nvPr/>
            </p:nvSpPr>
            <p:spPr>
              <a:xfrm>
                <a:off x="2196548" y="2361581"/>
                <a:ext cx="2236304" cy="13234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4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Fatality</a:t>
                </a:r>
                <a:br>
                  <a:rPr lang="en-US" sz="4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</a:br>
                <a:r>
                  <a:rPr lang="en-US" sz="4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Rate</a:t>
                </a:r>
                <a:endParaRPr/>
              </a:p>
            </p:txBody>
          </p:sp>
          <p:grpSp>
            <p:nvGrpSpPr>
              <p:cNvPr id="209" name="Google Shape;209;p22"/>
              <p:cNvGrpSpPr/>
              <p:nvPr/>
            </p:nvGrpSpPr>
            <p:grpSpPr>
              <a:xfrm>
                <a:off x="6727135" y="2377375"/>
                <a:ext cx="4933121" cy="1291851"/>
                <a:chOff x="6727135" y="2391657"/>
                <a:chExt cx="4933121" cy="1291851"/>
              </a:xfrm>
            </p:grpSpPr>
            <p:cxnSp>
              <p:nvCxnSpPr>
                <p:cNvPr id="210" name="Google Shape;210;p22"/>
                <p:cNvCxnSpPr/>
                <p:nvPr/>
              </p:nvCxnSpPr>
              <p:spPr>
                <a:xfrm>
                  <a:off x="6858000" y="3012040"/>
                  <a:ext cx="4601817" cy="0"/>
                </a:xfrm>
                <a:prstGeom prst="straightConnector1">
                  <a:avLst/>
                </a:prstGeom>
                <a:noFill/>
                <a:ln cap="flat" cmpd="sng" w="50800">
                  <a:solidFill>
                    <a:schemeClr val="dk1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211" name="Google Shape;211;p22"/>
                <p:cNvSpPr txBox="1"/>
                <p:nvPr/>
              </p:nvSpPr>
              <p:spPr>
                <a:xfrm>
                  <a:off x="6727135" y="2391657"/>
                  <a:ext cx="4933121" cy="5232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8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Total Fatal Count</a:t>
                  </a:r>
                  <a:endParaRPr/>
                </a:p>
              </p:txBody>
            </p:sp>
            <p:sp>
              <p:nvSpPr>
                <p:cNvPr id="212" name="Google Shape;212;p22"/>
                <p:cNvSpPr txBox="1"/>
                <p:nvPr/>
              </p:nvSpPr>
              <p:spPr>
                <a:xfrm>
                  <a:off x="6727135" y="3160288"/>
                  <a:ext cx="4933121" cy="5232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8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(Total Accidents &amp; Incidents)</a:t>
                  </a:r>
                  <a:endParaRPr/>
                </a:p>
              </p:txBody>
            </p:sp>
          </p:grpSp>
        </p:grpSp>
      </p:grpSp>
      <p:grpSp>
        <p:nvGrpSpPr>
          <p:cNvPr id="213" name="Google Shape;213;p22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214" name="Google Shape;214;p22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2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2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2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2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2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"/>
          <p:cNvSpPr txBox="1"/>
          <p:nvPr>
            <p:ph type="title"/>
          </p:nvPr>
        </p:nvSpPr>
        <p:spPr>
          <a:xfrm>
            <a:off x="0" y="3578087"/>
            <a:ext cx="12192000" cy="984388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       Analysis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We Asked the Following Questions In Our Analysis</a:t>
            </a:r>
            <a:endParaRPr/>
          </a:p>
        </p:txBody>
      </p:sp>
      <p:grpSp>
        <p:nvGrpSpPr>
          <p:cNvPr id="234" name="Google Shape;234;p24"/>
          <p:cNvGrpSpPr/>
          <p:nvPr/>
        </p:nvGrpSpPr>
        <p:grpSpPr>
          <a:xfrm>
            <a:off x="1295400" y="1850676"/>
            <a:ext cx="9601199" cy="4090923"/>
            <a:chOff x="0" y="1999"/>
            <a:chExt cx="9601199" cy="4090923"/>
          </a:xfrm>
        </p:grpSpPr>
        <p:sp>
          <p:nvSpPr>
            <p:cNvPr id="235" name="Google Shape;235;p24"/>
            <p:cNvSpPr/>
            <p:nvPr/>
          </p:nvSpPr>
          <p:spPr>
            <a:xfrm rot="5400000">
              <a:off x="6000954" y="-2410558"/>
              <a:ext cx="1055722" cy="614476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AD1D8">
                <a:alpha val="89803"/>
              </a:srgbClr>
            </a:solidFill>
            <a:ln cap="flat" cmpd="sng" w="19050">
              <a:solidFill>
                <a:srgbClr val="CAD1D8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4"/>
            <p:cNvSpPr txBox="1"/>
            <p:nvPr/>
          </p:nvSpPr>
          <p:spPr>
            <a:xfrm>
              <a:off x="3456431" y="185501"/>
              <a:ext cx="6093232" cy="9526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5225" lIns="110475" spcFirstLastPara="1" rIns="110475" wrap="square" tIns="55225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900"/>
                <a:buFont typeface="Arial"/>
                <a:buChar char="•"/>
              </a:pPr>
              <a:r>
                <a:rPr b="0" i="0" lang="en-US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Focus More on Commercial or Private to Lower Risk?</a:t>
              </a:r>
              <a:endParaRPr/>
            </a:p>
          </p:txBody>
        </p:sp>
        <p:sp>
          <p:nvSpPr>
            <p:cNvPr id="237" name="Google Shape;237;p24"/>
            <p:cNvSpPr/>
            <p:nvPr/>
          </p:nvSpPr>
          <p:spPr>
            <a:xfrm>
              <a:off x="0" y="1999"/>
              <a:ext cx="3456432" cy="1319652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4"/>
            <p:cNvSpPr txBox="1"/>
            <p:nvPr/>
          </p:nvSpPr>
          <p:spPr>
            <a:xfrm>
              <a:off x="64420" y="66419"/>
              <a:ext cx="3327592" cy="1190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152400" spcFirstLastPara="1" rIns="152400" wrap="square" tIns="7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Arial"/>
                <a:buNone/>
              </a:pPr>
              <a:r>
                <a:rPr lang="en-US"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Level 1</a:t>
              </a:r>
              <a:endParaRPr/>
            </a:p>
          </p:txBody>
        </p:sp>
        <p:sp>
          <p:nvSpPr>
            <p:cNvPr id="239" name="Google Shape;239;p24"/>
            <p:cNvSpPr/>
            <p:nvPr/>
          </p:nvSpPr>
          <p:spPr>
            <a:xfrm rot="5400000">
              <a:off x="6000954" y="-1024922"/>
              <a:ext cx="1055722" cy="614476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AD1D8">
                <a:alpha val="89803"/>
              </a:srgbClr>
            </a:solidFill>
            <a:ln cap="flat" cmpd="sng" w="19050">
              <a:solidFill>
                <a:srgbClr val="CAD1D8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4"/>
            <p:cNvSpPr txBox="1"/>
            <p:nvPr/>
          </p:nvSpPr>
          <p:spPr>
            <a:xfrm>
              <a:off x="3456431" y="1571137"/>
              <a:ext cx="6093232" cy="9526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5225" lIns="110475" spcFirstLastPara="1" rIns="110475" wrap="square" tIns="55225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900"/>
                <a:buFont typeface="Arial"/>
                <a:buChar char="•"/>
              </a:pPr>
              <a:r>
                <a:rPr b="0" i="0" lang="en-US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What Private Aircraft Make Lowers Risk?</a:t>
              </a:r>
              <a:endParaRPr/>
            </a:p>
          </p:txBody>
        </p:sp>
        <p:sp>
          <p:nvSpPr>
            <p:cNvPr id="241" name="Google Shape;241;p24"/>
            <p:cNvSpPr/>
            <p:nvPr/>
          </p:nvSpPr>
          <p:spPr>
            <a:xfrm>
              <a:off x="0" y="1387635"/>
              <a:ext cx="3456432" cy="1319652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4"/>
            <p:cNvSpPr txBox="1"/>
            <p:nvPr/>
          </p:nvSpPr>
          <p:spPr>
            <a:xfrm>
              <a:off x="64420" y="1452055"/>
              <a:ext cx="3327592" cy="1190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152400" spcFirstLastPara="1" rIns="152400" wrap="square" tIns="7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Arial"/>
                <a:buNone/>
              </a:pPr>
              <a:r>
                <a:rPr lang="en-US"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Level 2</a:t>
              </a:r>
              <a:endParaRPr/>
            </a:p>
          </p:txBody>
        </p:sp>
        <p:sp>
          <p:nvSpPr>
            <p:cNvPr id="243" name="Google Shape;243;p24"/>
            <p:cNvSpPr/>
            <p:nvPr/>
          </p:nvSpPr>
          <p:spPr>
            <a:xfrm rot="5400000">
              <a:off x="6000954" y="360713"/>
              <a:ext cx="1055722" cy="614476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AD1D8">
                <a:alpha val="89803"/>
              </a:srgbClr>
            </a:solidFill>
            <a:ln cap="flat" cmpd="sng" w="19050">
              <a:solidFill>
                <a:srgbClr val="CAD1D8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4"/>
            <p:cNvSpPr txBox="1"/>
            <p:nvPr/>
          </p:nvSpPr>
          <p:spPr>
            <a:xfrm>
              <a:off x="3456431" y="2956772"/>
              <a:ext cx="6093232" cy="9526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5225" lIns="110475" spcFirstLastPara="1" rIns="110475" wrap="square" tIns="55225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900"/>
                <a:buFont typeface="Arial"/>
                <a:buChar char="•"/>
              </a:pPr>
              <a:r>
                <a:rPr b="0" i="0" lang="en-US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What parts of the U.S. should be serviced?</a:t>
              </a:r>
              <a:endParaRPr/>
            </a:p>
          </p:txBody>
        </p:sp>
        <p:sp>
          <p:nvSpPr>
            <p:cNvPr id="245" name="Google Shape;245;p24"/>
            <p:cNvSpPr/>
            <p:nvPr/>
          </p:nvSpPr>
          <p:spPr>
            <a:xfrm>
              <a:off x="0" y="2773270"/>
              <a:ext cx="3456432" cy="1319652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4"/>
            <p:cNvSpPr txBox="1"/>
            <p:nvPr/>
          </p:nvSpPr>
          <p:spPr>
            <a:xfrm>
              <a:off x="64420" y="2837690"/>
              <a:ext cx="3327592" cy="1190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152400" spcFirstLastPara="1" rIns="152400" wrap="square" tIns="7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Arial"/>
                <a:buNone/>
              </a:pPr>
              <a:r>
                <a:rPr lang="en-US"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Level 3</a:t>
              </a:r>
              <a:endParaRPr/>
            </a:p>
          </p:txBody>
        </p:sp>
      </p:grpSp>
      <p:grpSp>
        <p:nvGrpSpPr>
          <p:cNvPr id="247" name="Google Shape;247;p24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248" name="Google Shape;248;p24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4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250" name="Google Shape;250;p24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4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4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4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4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Level 1: Focus More on Private Flights</a:t>
            </a:r>
            <a:endParaRPr/>
          </a:p>
        </p:txBody>
      </p:sp>
      <p:sp>
        <p:nvSpPr>
          <p:cNvPr id="263" name="Google Shape;263;p25"/>
          <p:cNvSpPr txBox="1"/>
          <p:nvPr>
            <p:ph idx="1" type="body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Going Private seems like the safer strategic option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This reduces fatality rate by </a:t>
            </a:r>
            <a:r>
              <a:rPr b="1" lang="en-US"/>
              <a:t>~27%</a:t>
            </a:r>
            <a:endParaRPr/>
          </a:p>
        </p:txBody>
      </p:sp>
      <p:pic>
        <p:nvPicPr>
          <p:cNvPr id="264" name="Google Shape;26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400" y="2792897"/>
            <a:ext cx="7315200" cy="32747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5" name="Google Shape;265;p25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266" name="Google Shape;266;p25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5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268" name="Google Shape;268;p25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5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5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5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5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Level 2: Investigating Aircraft Makes</a:t>
            </a:r>
            <a:endParaRPr/>
          </a:p>
        </p:txBody>
      </p:sp>
      <p:sp>
        <p:nvSpPr>
          <p:cNvPr id="281" name="Google Shape;281;p26"/>
          <p:cNvSpPr txBox="1"/>
          <p:nvPr>
            <p:ph idx="1" type="body"/>
          </p:nvPr>
        </p:nvSpPr>
        <p:spPr>
          <a:xfrm>
            <a:off x="838200" y="1557270"/>
            <a:ext cx="108204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At first glance, we want to avoid some Aircraft Makes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To improve on our findings, we rerun the analysis by also considering </a:t>
            </a:r>
            <a:r>
              <a:rPr b="1" lang="en-US"/>
              <a:t>Weather Patterns</a:t>
            </a:r>
            <a:endParaRPr/>
          </a:p>
        </p:txBody>
      </p:sp>
      <p:pic>
        <p:nvPicPr>
          <p:cNvPr id="282" name="Google Shape;28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400" y="2852531"/>
            <a:ext cx="7315200" cy="32735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3" name="Google Shape;283;p26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284" name="Google Shape;284;p26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6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6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6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6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6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/>
          <p:nvPr>
            <p:ph type="title"/>
          </p:nvPr>
        </p:nvSpPr>
        <p:spPr>
          <a:xfrm>
            <a:off x="880717" y="3154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Level 2: We Recommend BEECH and AERO</a:t>
            </a:r>
            <a:endParaRPr/>
          </a:p>
        </p:txBody>
      </p:sp>
      <p:pic>
        <p:nvPicPr>
          <p:cNvPr id="299" name="Google Shape;29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339" y="1759625"/>
            <a:ext cx="5532384" cy="4352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66755" y="1759625"/>
            <a:ext cx="5532120" cy="43525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1" name="Google Shape;301;p27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302" name="Google Shape;302;p27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7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7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7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7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Level 3: Stick With the Heart of America… The Mainland</a:t>
            </a:r>
            <a:endParaRPr/>
          </a:p>
        </p:txBody>
      </p:sp>
      <p:sp>
        <p:nvSpPr>
          <p:cNvPr id="317" name="Google Shape;317;p28"/>
          <p:cNvSpPr txBox="1"/>
          <p:nvPr>
            <p:ph idx="1" type="body"/>
          </p:nvPr>
        </p:nvSpPr>
        <p:spPr>
          <a:xfrm>
            <a:off x="838199" y="1825625"/>
            <a:ext cx="1060063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Service U.S. Mainland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Reduce the Fatality Rate by up to ~53%</a:t>
            </a:r>
            <a:endParaRPr/>
          </a:p>
        </p:txBody>
      </p:sp>
      <p:pic>
        <p:nvPicPr>
          <p:cNvPr id="318" name="Google Shape;31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400" y="2749964"/>
            <a:ext cx="7315200" cy="32735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9" name="Google Shape;319;p28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320" name="Google Shape;320;p28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8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326" name="Google Shape;326;p28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8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328" name="Google Shape;328;p28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8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9"/>
          <p:cNvSpPr txBox="1"/>
          <p:nvPr>
            <p:ph type="title"/>
          </p:nvPr>
        </p:nvSpPr>
        <p:spPr>
          <a:xfrm>
            <a:off x="0" y="3578087"/>
            <a:ext cx="12192000" cy="984388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       Recommendations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To Prevent Negative ROI scenarios, We Recommend…</a:t>
            </a:r>
            <a:endParaRPr/>
          </a:p>
        </p:txBody>
      </p:sp>
      <p:sp>
        <p:nvSpPr>
          <p:cNvPr id="340" name="Google Shape;340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Private Flights reduces risk of fatality by ~</a:t>
            </a:r>
            <a:r>
              <a:rPr b="1" lang="en-US" u="sng"/>
              <a:t>27%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b="1" u="sng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Investing in BEECH or AERO reduces risk of fatality by up to ~</a:t>
            </a:r>
            <a:r>
              <a:rPr b="1" lang="en-US" u="sng"/>
              <a:t>86%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Servicing Just Mainland U.S. reduces risk of fatality by up to ~</a:t>
            </a:r>
            <a:r>
              <a:rPr b="1" lang="en-US" u="sng"/>
              <a:t>53%</a:t>
            </a:r>
            <a:endParaRPr/>
          </a:p>
        </p:txBody>
      </p:sp>
      <p:grpSp>
        <p:nvGrpSpPr>
          <p:cNvPr id="341" name="Google Shape;341;p30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342" name="Google Shape;342;p30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0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0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1"/>
          <p:cNvSpPr txBox="1"/>
          <p:nvPr>
            <p:ph type="title"/>
          </p:nvPr>
        </p:nvSpPr>
        <p:spPr>
          <a:xfrm>
            <a:off x="0" y="3578087"/>
            <a:ext cx="12192000" cy="984388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       Future Steps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Jelly Bean Airlines</a:t>
            </a:r>
            <a:endParaRPr/>
          </a:p>
        </p:txBody>
      </p:sp>
      <p:pic>
        <p:nvPicPr>
          <p:cNvPr descr="A person in a suit and tie&#10;&#10;Description automatically generated" id="91" name="Google Shape;9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86001" y="2446721"/>
            <a:ext cx="2743200" cy="274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ctr" dir="2700000" dist="38100">
              <a:srgbClr val="000000">
                <a:alpha val="40000"/>
              </a:srgbClr>
            </a:outerShdw>
          </a:effectLst>
        </p:spPr>
      </p:pic>
      <p:sp>
        <p:nvSpPr>
          <p:cNvPr id="92" name="Google Shape;92;p14"/>
          <p:cNvSpPr txBox="1"/>
          <p:nvPr/>
        </p:nvSpPr>
        <p:spPr>
          <a:xfrm>
            <a:off x="4420241" y="5582797"/>
            <a:ext cx="3474720" cy="92333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ctr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Name: Sam Choe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Role: Presentation/Tableau Lead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Contact: schoe4208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8175423" y="5582797"/>
            <a:ext cx="3474720" cy="92333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ctr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Name: Travis Clark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Role: Tech Lead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Contact: TravisClark1432</a:t>
            </a: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665058" y="5582797"/>
            <a:ext cx="3474720" cy="92333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ctr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Name: Danny Fox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Role: Github Lead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Contact: DBAfox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646044" y="1530626"/>
            <a:ext cx="11004100" cy="52322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ctr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Corporate Strategy - Data Science Team</a:t>
            </a:r>
            <a:endParaRPr/>
          </a:p>
        </p:txBody>
      </p:sp>
      <p:pic>
        <p:nvPicPr>
          <p:cNvPr descr="A person with a beard and braided hair&#10;&#10;Description automatically generated" id="96" name="Google Shape;96;p14"/>
          <p:cNvPicPr preferRelativeResize="0"/>
          <p:nvPr/>
        </p:nvPicPr>
        <p:blipFill rotWithShape="1">
          <a:blip r:embed="rId4">
            <a:alphaModFix/>
          </a:blip>
          <a:srcRect b="5372" l="0" r="0" t="5441"/>
          <a:stretch/>
        </p:blipFill>
        <p:spPr>
          <a:xfrm>
            <a:off x="8541183" y="2446721"/>
            <a:ext cx="2743200" cy="274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ctr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 person in a suit and bow tie&#10;&#10;Description automatically generated" id="97" name="Google Shape;97;p14"/>
          <p:cNvPicPr preferRelativeResize="0"/>
          <p:nvPr/>
        </p:nvPicPr>
        <p:blipFill rotWithShape="1">
          <a:blip r:embed="rId5">
            <a:alphaModFix/>
          </a:blip>
          <a:srcRect b="30310" l="0" r="0" t="14529"/>
          <a:stretch/>
        </p:blipFill>
        <p:spPr>
          <a:xfrm>
            <a:off x="1030818" y="2446721"/>
            <a:ext cx="2743200" cy="274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ctr" dir="27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What Needs to Be Done Next?</a:t>
            </a:r>
            <a:endParaRPr/>
          </a:p>
        </p:txBody>
      </p:sp>
      <p:sp>
        <p:nvSpPr>
          <p:cNvPr id="362" name="Google Shape;362;p3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Run Secondary Analysis Incorporating Successful Flights Data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Financial Analysis of Aircraft Operations &amp; Maintenance Costs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Go More Granular with Model Types by Makes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grpSp>
        <p:nvGrpSpPr>
          <p:cNvPr id="363" name="Google Shape;363;p32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364" name="Google Shape;364;p32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2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2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2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2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372" name="Google Shape;372;p32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2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3"/>
          <p:cNvSpPr txBox="1"/>
          <p:nvPr>
            <p:ph type="title"/>
          </p:nvPr>
        </p:nvSpPr>
        <p:spPr>
          <a:xfrm>
            <a:off x="0" y="3578087"/>
            <a:ext cx="12192000" cy="984388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       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Agenda</a:t>
            </a:r>
            <a:endParaRPr/>
          </a:p>
        </p:txBody>
      </p:sp>
      <p:grpSp>
        <p:nvGrpSpPr>
          <p:cNvPr id="103" name="Google Shape;103;p15"/>
          <p:cNvGrpSpPr/>
          <p:nvPr/>
        </p:nvGrpSpPr>
        <p:grpSpPr>
          <a:xfrm>
            <a:off x="2032000" y="1779104"/>
            <a:ext cx="8127999" cy="4359228"/>
            <a:chOff x="0" y="0"/>
            <a:chExt cx="8127999" cy="4359228"/>
          </a:xfrm>
        </p:grpSpPr>
        <p:sp>
          <p:nvSpPr>
            <p:cNvPr id="104" name="Google Shape;104;p15"/>
            <p:cNvSpPr/>
            <p:nvPr/>
          </p:nvSpPr>
          <p:spPr>
            <a:xfrm>
              <a:off x="0" y="0"/>
              <a:ext cx="6258560" cy="784661"/>
            </a:xfrm>
            <a:prstGeom prst="roundRect">
              <a:avLst>
                <a:gd fmla="val 1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5"/>
            <p:cNvSpPr txBox="1"/>
            <p:nvPr/>
          </p:nvSpPr>
          <p:spPr>
            <a:xfrm>
              <a:off x="22982" y="22982"/>
              <a:ext cx="5320043" cy="7386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Arial"/>
                <a:buNone/>
              </a:pPr>
              <a:r>
                <a:rPr lang="en-US" sz="3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467360" y="893641"/>
              <a:ext cx="6258560" cy="784661"/>
            </a:xfrm>
            <a:prstGeom prst="roundRect">
              <a:avLst>
                <a:gd fmla="val 1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5"/>
            <p:cNvSpPr txBox="1"/>
            <p:nvPr/>
          </p:nvSpPr>
          <p:spPr>
            <a:xfrm>
              <a:off x="490342" y="916623"/>
              <a:ext cx="5235206" cy="7386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Arial"/>
                <a:buNone/>
              </a:pPr>
              <a:r>
                <a:rPr lang="en-US" sz="3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934719" y="1787283"/>
              <a:ext cx="6258560" cy="784661"/>
            </a:xfrm>
            <a:prstGeom prst="roundRect">
              <a:avLst>
                <a:gd fmla="val 1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5"/>
            <p:cNvSpPr txBox="1"/>
            <p:nvPr/>
          </p:nvSpPr>
          <p:spPr>
            <a:xfrm>
              <a:off x="957701" y="1810265"/>
              <a:ext cx="5235206" cy="7386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Arial"/>
                <a:buNone/>
              </a:pPr>
              <a:r>
                <a:rPr lang="en-US" sz="3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1402079" y="2680925"/>
              <a:ext cx="6258560" cy="784661"/>
            </a:xfrm>
            <a:prstGeom prst="roundRect">
              <a:avLst>
                <a:gd fmla="val 1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5"/>
            <p:cNvSpPr txBox="1"/>
            <p:nvPr/>
          </p:nvSpPr>
          <p:spPr>
            <a:xfrm>
              <a:off x="1425061" y="2703907"/>
              <a:ext cx="5235206" cy="7386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Arial"/>
                <a:buNone/>
              </a:pPr>
              <a:r>
                <a:rPr lang="en-US" sz="3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1869439" y="3574567"/>
              <a:ext cx="6258560" cy="784661"/>
            </a:xfrm>
            <a:prstGeom prst="roundRect">
              <a:avLst>
                <a:gd fmla="val 1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5"/>
            <p:cNvSpPr txBox="1"/>
            <p:nvPr/>
          </p:nvSpPr>
          <p:spPr>
            <a:xfrm>
              <a:off x="1892421" y="3597549"/>
              <a:ext cx="5235206" cy="7386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Arial"/>
                <a:buNone/>
              </a:pPr>
              <a:r>
                <a:rPr lang="en-US" sz="3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5748530" y="573238"/>
              <a:ext cx="510029" cy="510029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CAD1D8">
                <a:alpha val="89803"/>
              </a:srgbClr>
            </a:solidFill>
            <a:ln cap="flat" cmpd="sng" w="19050">
              <a:solidFill>
                <a:srgbClr val="CAD1D8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5"/>
            <p:cNvSpPr txBox="1"/>
            <p:nvPr/>
          </p:nvSpPr>
          <p:spPr>
            <a:xfrm>
              <a:off x="5863287" y="573238"/>
              <a:ext cx="280515" cy="3837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29200" spcFirstLastPara="1" rIns="29200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rial"/>
                <a:buNone/>
              </a:pPr>
              <a:r>
                <a:t/>
              </a:r>
              <a:endParaRPr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6215890" y="1466880"/>
              <a:ext cx="510029" cy="510029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CAD1D8">
                <a:alpha val="89803"/>
              </a:srgbClr>
            </a:solidFill>
            <a:ln cap="flat" cmpd="sng" w="19050">
              <a:solidFill>
                <a:srgbClr val="CAD1D8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5"/>
            <p:cNvSpPr txBox="1"/>
            <p:nvPr/>
          </p:nvSpPr>
          <p:spPr>
            <a:xfrm>
              <a:off x="6330647" y="1466880"/>
              <a:ext cx="280515" cy="3837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29200" spcFirstLastPara="1" rIns="29200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rial"/>
                <a:buNone/>
              </a:pPr>
              <a:r>
                <a:t/>
              </a:r>
              <a:endParaRPr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6683250" y="2347444"/>
              <a:ext cx="510029" cy="510029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CAD1D8">
                <a:alpha val="89803"/>
              </a:srgbClr>
            </a:solidFill>
            <a:ln cap="flat" cmpd="sng" w="19050">
              <a:solidFill>
                <a:srgbClr val="CAD1D8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5"/>
            <p:cNvSpPr txBox="1"/>
            <p:nvPr/>
          </p:nvSpPr>
          <p:spPr>
            <a:xfrm>
              <a:off x="6798007" y="2347444"/>
              <a:ext cx="280515" cy="3837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29200" spcFirstLastPara="1" rIns="29200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rial"/>
                <a:buNone/>
              </a:pPr>
              <a:r>
                <a:t/>
              </a:r>
              <a:endParaRPr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7150610" y="3249805"/>
              <a:ext cx="510029" cy="510029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CAD1D8">
                <a:alpha val="89803"/>
              </a:srgbClr>
            </a:solidFill>
            <a:ln cap="flat" cmpd="sng" w="19050">
              <a:solidFill>
                <a:srgbClr val="CAD1D8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5"/>
            <p:cNvSpPr txBox="1"/>
            <p:nvPr/>
          </p:nvSpPr>
          <p:spPr>
            <a:xfrm>
              <a:off x="7265367" y="3249805"/>
              <a:ext cx="280515" cy="3837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29200" spcFirstLastPara="1" rIns="29200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rial"/>
                <a:buNone/>
              </a:pPr>
              <a:r>
                <a:t/>
              </a:r>
              <a:endParaRPr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Main Finding</a:t>
            </a:r>
            <a:endParaRPr/>
          </a:p>
        </p:txBody>
      </p:sp>
      <p:sp>
        <p:nvSpPr>
          <p:cNvPr id="127" name="Google Shape;127;p16"/>
          <p:cNvSpPr txBox="1"/>
          <p:nvPr>
            <p:ph idx="1" type="body"/>
          </p:nvPr>
        </p:nvSpPr>
        <p:spPr>
          <a:xfrm>
            <a:off x="838200" y="1646723"/>
            <a:ext cx="10515600" cy="917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Operating BEECH or AERO private aircrafts in the U.S. Mainland reduces fatality rate by up to ~</a:t>
            </a:r>
            <a:r>
              <a:rPr b="1" lang="en-US" u="sng"/>
              <a:t>86%</a:t>
            </a:r>
            <a:endParaRPr/>
          </a:p>
        </p:txBody>
      </p:sp>
      <p:pic>
        <p:nvPicPr>
          <p:cNvPr id="128" name="Google Shape;12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1109" y="2875461"/>
            <a:ext cx="2398646" cy="1604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956" y="4907485"/>
            <a:ext cx="2844952" cy="1635086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6"/>
          <p:cNvSpPr txBox="1"/>
          <p:nvPr/>
        </p:nvSpPr>
        <p:spPr>
          <a:xfrm>
            <a:off x="1826667" y="2524542"/>
            <a:ext cx="9475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BEECH</a:t>
            </a:r>
            <a:endParaRPr/>
          </a:p>
        </p:txBody>
      </p:sp>
      <p:sp>
        <p:nvSpPr>
          <p:cNvPr id="131" name="Google Shape;131;p16"/>
          <p:cNvSpPr txBox="1"/>
          <p:nvPr/>
        </p:nvSpPr>
        <p:spPr>
          <a:xfrm>
            <a:off x="1826667" y="4585253"/>
            <a:ext cx="9475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AERO</a:t>
            </a:r>
            <a:endParaRPr/>
          </a:p>
        </p:txBody>
      </p:sp>
      <p:sp>
        <p:nvSpPr>
          <p:cNvPr id="132" name="Google Shape;132;p16"/>
          <p:cNvSpPr txBox="1"/>
          <p:nvPr/>
        </p:nvSpPr>
        <p:spPr>
          <a:xfrm>
            <a:off x="4898365" y="3637721"/>
            <a:ext cx="151406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Fatality Rate Is Reduced By </a:t>
            </a:r>
            <a:b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~86%</a:t>
            </a:r>
            <a:endParaRPr/>
          </a:p>
        </p:txBody>
      </p:sp>
      <p:pic>
        <p:nvPicPr>
          <p:cNvPr id="133" name="Google Shape;133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11036" y="3303017"/>
            <a:ext cx="2911092" cy="1981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 txBox="1"/>
          <p:nvPr>
            <p:ph type="title"/>
          </p:nvPr>
        </p:nvSpPr>
        <p:spPr>
          <a:xfrm>
            <a:off x="0" y="3578087"/>
            <a:ext cx="12192000" cy="984388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       Business Problem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n-US" sz="3600"/>
              <a:t>Purchasing Aircrafts Have Become More Expensive…</a:t>
            </a:r>
            <a:endParaRPr/>
          </a:p>
        </p:txBody>
      </p:sp>
      <p:sp>
        <p:nvSpPr>
          <p:cNvPr id="144" name="Google Shape;144;p18"/>
          <p:cNvSpPr txBox="1"/>
          <p:nvPr>
            <p:ph idx="1" type="body"/>
          </p:nvPr>
        </p:nvSpPr>
        <p:spPr>
          <a:xfrm>
            <a:off x="838200" y="1328669"/>
            <a:ext cx="10515600" cy="539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More recently, inflation and supply chain issues have driven up costs.</a:t>
            </a:r>
            <a:endParaRPr>
              <a:solidFill>
                <a:srgbClr val="FF0000"/>
              </a:solidFill>
            </a:endParaRPr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145" name="Google Shape;14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9800" y="1739348"/>
            <a:ext cx="7772400" cy="411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 txBox="1"/>
          <p:nvPr/>
        </p:nvSpPr>
        <p:spPr>
          <a:xfrm>
            <a:off x="954157" y="5814390"/>
            <a:ext cx="1039964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Source: Federal Reserve Economic Data (Producer Price Index by Industry: Aerospace Product and Parts Manufacturing, Index Jun 1985=100, Monthly, Not Seasonally Adjusted)</a:t>
            </a:r>
            <a:endParaRPr/>
          </a:p>
        </p:txBody>
      </p:sp>
      <p:grpSp>
        <p:nvGrpSpPr>
          <p:cNvPr id="147" name="Google Shape;147;p18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148" name="Google Shape;148;p18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8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8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8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8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8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… We Don’t Want Our Investment to Come Crashing Down</a:t>
            </a:r>
            <a:endParaRPr/>
          </a:p>
        </p:txBody>
      </p:sp>
      <p:pic>
        <p:nvPicPr>
          <p:cNvPr descr="Aircraft was 'not cleared for take-off' before deadly Tokyo plane crash,  transcripts reveal | SBS News" id="163" name="Google Shape;163;p19"/>
          <p:cNvPicPr preferRelativeResize="0"/>
          <p:nvPr/>
        </p:nvPicPr>
        <p:blipFill rotWithShape="1">
          <a:blip r:embed="rId3">
            <a:alphaModFix/>
          </a:blip>
          <a:srcRect b="-1" l="3387" r="4112" t="39565"/>
          <a:stretch/>
        </p:blipFill>
        <p:spPr>
          <a:xfrm>
            <a:off x="412954" y="1699589"/>
            <a:ext cx="11277601" cy="41446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19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165" name="Google Shape;165;p19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9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9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9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9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0" y="3578087"/>
            <a:ext cx="12192000" cy="984388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       Data Overview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Our Data Filtering Process Was Intensive</a:t>
            </a:r>
            <a:endParaRPr/>
          </a:p>
        </p:txBody>
      </p:sp>
      <p:sp>
        <p:nvSpPr>
          <p:cNvPr id="185" name="Google Shape;185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0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en-US"/>
              <a:t>Data Source:</a:t>
            </a:r>
            <a:r>
              <a:rPr lang="en-US"/>
              <a:t> Our Accidents Data Came From the NTSB Database</a:t>
            </a:r>
            <a:endParaRPr/>
          </a:p>
          <a:p>
            <a: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0" lvl="0" marL="10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en-US"/>
              <a:t>Data Limitations:</a:t>
            </a:r>
            <a:r>
              <a:rPr lang="en-US"/>
              <a:t> No successful flight data and the international dataset was insufficient.</a:t>
            </a:r>
            <a:endParaRPr/>
          </a:p>
        </p:txBody>
      </p:sp>
      <p:grpSp>
        <p:nvGrpSpPr>
          <p:cNvPr id="186" name="Google Shape;186;p21"/>
          <p:cNvGrpSpPr/>
          <p:nvPr/>
        </p:nvGrpSpPr>
        <p:grpSpPr>
          <a:xfrm>
            <a:off x="798271" y="6065812"/>
            <a:ext cx="10595457" cy="582359"/>
            <a:chOff x="2588" y="0"/>
            <a:chExt cx="10595457" cy="582359"/>
          </a:xfrm>
        </p:grpSpPr>
        <p:sp>
          <p:nvSpPr>
            <p:cNvPr id="187" name="Google Shape;187;p21"/>
            <p:cNvSpPr/>
            <p:nvPr/>
          </p:nvSpPr>
          <p:spPr>
            <a:xfrm>
              <a:off x="2588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1"/>
            <p:cNvSpPr txBox="1"/>
            <p:nvPr/>
          </p:nvSpPr>
          <p:spPr>
            <a:xfrm>
              <a:off x="293768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Business Problem</a:t>
              </a:r>
              <a:endParaRPr/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2075612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rgbClr val="4892DC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1"/>
            <p:cNvSpPr txBox="1"/>
            <p:nvPr/>
          </p:nvSpPr>
          <p:spPr>
            <a:xfrm>
              <a:off x="2366792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Overview</a:t>
              </a: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4148636" y="18348"/>
              <a:ext cx="2303360" cy="545661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1"/>
            <p:cNvSpPr txBox="1"/>
            <p:nvPr/>
          </p:nvSpPr>
          <p:spPr>
            <a:xfrm>
              <a:off x="4421467" y="18348"/>
              <a:ext cx="1757699" cy="545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Analysis</a:t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6221661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 txBox="1"/>
            <p:nvPr/>
          </p:nvSpPr>
          <p:spPr>
            <a:xfrm>
              <a:off x="6512841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Recommendations</a:t>
              </a: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8294685" y="0"/>
              <a:ext cx="2303360" cy="58235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ctr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1"/>
            <p:cNvSpPr txBox="1"/>
            <p:nvPr/>
          </p:nvSpPr>
          <p:spPr>
            <a:xfrm>
              <a:off x="8585865" y="0"/>
              <a:ext cx="1721001" cy="582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650" lIns="56000" spcFirstLastPara="1" rIns="18650" wrap="square" tIns="18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Future Steps</a:t>
              </a:r>
              <a:endParaRPr/>
            </a:p>
          </p:txBody>
        </p:sp>
      </p:grpSp>
      <p:pic>
        <p:nvPicPr>
          <p:cNvPr id="197" name="Google Shape;19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55340" y="2569263"/>
            <a:ext cx="5481320" cy="1517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